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0"/>
  </p:notesMasterIdLst>
  <p:handoutMasterIdLst>
    <p:handoutMasterId r:id="rId11"/>
  </p:handoutMasterIdLst>
  <p:sldIdLst>
    <p:sldId id="361" r:id="rId2"/>
    <p:sldId id="363" r:id="rId3"/>
    <p:sldId id="369" r:id="rId4"/>
    <p:sldId id="371" r:id="rId5"/>
    <p:sldId id="366" r:id="rId6"/>
    <p:sldId id="365" r:id="rId7"/>
    <p:sldId id="372" r:id="rId8"/>
    <p:sldId id="364" r:id="rId9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FF9900"/>
    <a:srgbClr val="F6B704"/>
    <a:srgbClr val="CC00CC"/>
    <a:srgbClr val="000000"/>
    <a:srgbClr val="0099FF"/>
    <a:srgbClr val="0000FF"/>
    <a:srgbClr val="E671EF"/>
    <a:srgbClr val="6BD1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81" autoAdjust="0"/>
  </p:normalViewPr>
  <p:slideViewPr>
    <p:cSldViewPr>
      <p:cViewPr varScale="1">
        <p:scale>
          <a:sx n="83" d="100"/>
          <a:sy n="83" d="100"/>
        </p:scale>
        <p:origin x="1435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2982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5942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96427" y="1207537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395536" y="2708920"/>
            <a:ext cx="84249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</a:p>
          <a:p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96427" y="4704169"/>
            <a:ext cx="83698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Dott.ssa Rosa Maria Milazzo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II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Programmazione per gli interventi in materia di istruzione scolastica, universitaria e post-universitaria 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dell'istruzione e della formazione professionale 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754794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Punto 5.a</a:t>
            </a:r>
            <a:r>
              <a:rPr kumimoji="0" lang="it-IT" i="0" u="none" strike="noStrike" cap="none" normalizeH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 </a:t>
            </a:r>
            <a:r>
              <a:rPr kumimoji="0" lang="it-IT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dell’</a:t>
            </a:r>
            <a:r>
              <a:rPr kumimoji="0" lang="it-IT" i="0" u="none" strike="noStrike" cap="none" normalizeH="0" baseline="0" dirty="0" err="1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OdG</a:t>
            </a:r>
            <a:endParaRPr kumimoji="0" lang="it-IT" i="0" u="none" strike="noStrike" cap="none" normalizeH="0" baseline="0" dirty="0" smtClean="0">
              <a:ln>
                <a:noFill/>
              </a:ln>
              <a:effectLst/>
              <a:ea typeface="SimSun" pitchFamily="2" charset="-122"/>
              <a:cs typeface="Arial" panose="020B0604020202020204" pitchFamily="34" charset="0"/>
            </a:endParaRPr>
          </a:p>
          <a:p>
            <a:pPr lvl="0" algn="ctr" eaLnBrk="1" hangingPunct="1"/>
            <a:r>
              <a:rPr lang="it-IT" smtClean="0">
                <a:cs typeface="Arial" panose="020B0604020202020204" pitchFamily="34" charset="0"/>
              </a:rPr>
              <a:t>Convenzione </a:t>
            </a:r>
            <a:r>
              <a:rPr lang="it-IT" dirty="0" smtClean="0">
                <a:cs typeface="Arial" panose="020B0604020202020204" pitchFamily="34" charset="0"/>
              </a:rPr>
              <a:t>tra il Dipartimento Istruzione </a:t>
            </a:r>
            <a:r>
              <a:rPr lang="it-IT" dirty="0">
                <a:cs typeface="Arial" panose="020B0604020202020204" pitchFamily="34" charset="0"/>
              </a:rPr>
              <a:t>e </a:t>
            </a:r>
            <a:r>
              <a:rPr lang="it-IT" dirty="0" smtClean="0">
                <a:cs typeface="Arial" panose="020B0604020202020204" pitchFamily="34" charset="0"/>
              </a:rPr>
              <a:t>Formazione Professionale e </a:t>
            </a:r>
            <a:r>
              <a:rPr lang="it-IT" dirty="0">
                <a:cs typeface="Arial" panose="020B0604020202020204" pitchFamily="34" charset="0"/>
              </a:rPr>
              <a:t>l’Istituto Nazionale di Documentazione, Innovazione e Ricerca </a:t>
            </a:r>
            <a:r>
              <a:rPr lang="it-IT" dirty="0" smtClean="0">
                <a:cs typeface="Arial" panose="020B0604020202020204" pitchFamily="34" charset="0"/>
              </a:rPr>
              <a:t>Educativa</a:t>
            </a:r>
            <a:endParaRPr kumimoji="0" lang="it-IT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3" y="6105580"/>
            <a:ext cx="2674009" cy="733511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633539" y="6179947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83927" y="108670"/>
            <a:ext cx="8880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66CC"/>
                </a:solidFill>
              </a:rPr>
              <a:t>CONVENZIONE INDIRE</a:t>
            </a:r>
            <a:r>
              <a:rPr lang="it-IT" dirty="0">
                <a:solidFill>
                  <a:srgbClr val="0066CC"/>
                </a:solidFill>
              </a:rPr>
              <a:t>: CARATTERISTICHE PRINCIPALI</a:t>
            </a:r>
            <a:endParaRPr lang="it-IT" dirty="0" smtClean="0">
              <a:solidFill>
                <a:srgbClr val="0066CC"/>
              </a:solidFill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555776" y="2927997"/>
            <a:ext cx="5976664" cy="933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 eaLnBrk="1" hangingPunct="1"/>
            <a:r>
              <a:rPr lang="it-IT" sz="1600" b="0" dirty="0"/>
              <a:t>R</a:t>
            </a:r>
            <a:r>
              <a:rPr lang="it-IT" sz="1600" b="0" dirty="0" smtClean="0"/>
              <a:t>afforzare </a:t>
            </a:r>
            <a:r>
              <a:rPr lang="it-IT" sz="1600" b="0" dirty="0"/>
              <a:t>e ampliare le opportunità di mobilità degli studenti universitari e delle scuole secondarie di secondo grado in </a:t>
            </a:r>
            <a:r>
              <a:rPr lang="it-IT" sz="1600" b="0" dirty="0" smtClean="0"/>
              <a:t>Sicilia, </a:t>
            </a:r>
            <a:r>
              <a:rPr lang="it-IT" sz="1600" b="0" dirty="0"/>
              <a:t>in coerenza con i fabbisogni e le esigenze del </a:t>
            </a:r>
            <a:r>
              <a:rPr lang="it-IT" sz="1600" b="0" dirty="0" smtClean="0"/>
              <a:t>territorio, anche </a:t>
            </a:r>
            <a:r>
              <a:rPr lang="it-IT" sz="1600" b="0" dirty="0"/>
              <a:t>a potenziamento e complementarietà </a:t>
            </a:r>
            <a:r>
              <a:rPr lang="it-IT" sz="1600" b="0" dirty="0" smtClean="0"/>
              <a:t>del “Programma Erasmus+”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2483768" y="4437184"/>
            <a:ext cx="1872208" cy="37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eaLnBrk="1" hangingPunct="1">
              <a:lnSpc>
                <a:spcPct val="150000"/>
              </a:lnSpc>
            </a:pPr>
            <a:r>
              <a:rPr lang="it-IT" sz="1600" b="0" dirty="0" smtClean="0">
                <a:cs typeface="Arial" panose="020B0604020202020204" pitchFamily="34" charset="0"/>
              </a:rPr>
              <a:t>€ </a:t>
            </a:r>
            <a:r>
              <a:rPr lang="it-IT" sz="1600" b="0" dirty="0">
                <a:cs typeface="Arial" panose="020B0604020202020204" pitchFamily="34" charset="0"/>
              </a:rPr>
              <a:t>6.000.000,00</a:t>
            </a:r>
            <a:endParaRPr kumimoji="0" lang="it-IT" sz="1600" b="0" i="0" u="none" strike="noStrike" cap="none" normalizeH="0" baseline="0" dirty="0" smtClean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483768" y="5292878"/>
            <a:ext cx="4392488" cy="80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285750" lvl="0" indent="-285750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Attivazione Sovvenzione Globale </a:t>
            </a:r>
          </a:p>
          <a:p>
            <a:pPr marL="285750" lvl="0" indent="-285750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Stipula Convenzione</a:t>
            </a:r>
          </a:p>
        </p:txBody>
      </p:sp>
      <p:sp>
        <p:nvSpPr>
          <p:cNvPr id="3" name="Rettangolo 2"/>
          <p:cNvSpPr/>
          <p:nvPr/>
        </p:nvSpPr>
        <p:spPr>
          <a:xfrm>
            <a:off x="484809" y="1293386"/>
            <a:ext cx="8335341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t-IT" sz="1800" b="0" dirty="0"/>
              <a:t>Convenzione tra </a:t>
            </a:r>
            <a:r>
              <a:rPr lang="it-IT" sz="1800" b="0" dirty="0" smtClean="0"/>
              <a:t>il Dipartimento Istruzione </a:t>
            </a:r>
            <a:r>
              <a:rPr lang="it-IT" sz="1800" b="0" dirty="0"/>
              <a:t>e </a:t>
            </a:r>
            <a:r>
              <a:rPr lang="it-IT" sz="1800" b="0" dirty="0" smtClean="0"/>
              <a:t>Formazione Professionale (</a:t>
            </a:r>
            <a:r>
              <a:rPr lang="it-IT" sz="1800" b="0" dirty="0" err="1" smtClean="0"/>
              <a:t>AdG</a:t>
            </a:r>
            <a:r>
              <a:rPr lang="it-IT" sz="1800" b="0" dirty="0"/>
              <a:t>)</a:t>
            </a:r>
            <a:r>
              <a:rPr lang="it-IT" sz="1800" b="0" dirty="0" smtClean="0"/>
              <a:t> </a:t>
            </a:r>
            <a:r>
              <a:rPr lang="it-IT" sz="1800" b="0" dirty="0"/>
              <a:t>e l’Istituto Nazionale di Documentazione, Innovazione e Ricerca </a:t>
            </a:r>
            <a:r>
              <a:rPr lang="it-IT" sz="1800" b="0" dirty="0" smtClean="0"/>
              <a:t>Educativa (INDIRE) </a:t>
            </a:r>
            <a:r>
              <a:rPr lang="it-IT" sz="1800" b="0" dirty="0"/>
              <a:t>per l’espletamento delle funzioni di Organismo </a:t>
            </a:r>
            <a:r>
              <a:rPr lang="it-IT" sz="1800" b="0" dirty="0" smtClean="0"/>
              <a:t>Intermedio del </a:t>
            </a:r>
            <a:r>
              <a:rPr lang="it-IT" sz="1800" b="0" dirty="0"/>
              <a:t>POR FSE Sicilia 2014-2020</a:t>
            </a:r>
          </a:p>
        </p:txBody>
      </p:sp>
      <p:sp>
        <p:nvSpPr>
          <p:cNvPr id="17" name="Freeform 17"/>
          <p:cNvSpPr/>
          <p:nvPr/>
        </p:nvSpPr>
        <p:spPr>
          <a:xfrm>
            <a:off x="395536" y="3069104"/>
            <a:ext cx="1943976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sz="1600" b="1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Obiettivo principale</a:t>
            </a:r>
            <a:endParaRPr lang="it-IT" sz="1600" b="1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17"/>
          <p:cNvSpPr/>
          <p:nvPr/>
        </p:nvSpPr>
        <p:spPr>
          <a:xfrm>
            <a:off x="362012" y="4365176"/>
            <a:ext cx="1943976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Dotazione finanziaria totale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reeform 17"/>
          <p:cNvSpPr/>
          <p:nvPr/>
        </p:nvSpPr>
        <p:spPr>
          <a:xfrm>
            <a:off x="395536" y="5380979"/>
            <a:ext cx="1943976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Strumenti attuativi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88680" y="203292"/>
            <a:ext cx="89760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66CC"/>
                </a:solidFill>
              </a:rPr>
              <a:t>STRUMENTO ATTUATIVO: SOVVENZIONE GLOBALE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328780" y="3429000"/>
            <a:ext cx="58385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b="0" dirty="0" smtClean="0"/>
              <a:t>Controllo della </a:t>
            </a:r>
            <a:r>
              <a:rPr lang="it-IT" sz="1600" b="0" dirty="0"/>
              <a:t>capacità organizzativa </a:t>
            </a:r>
            <a:r>
              <a:rPr lang="it-IT" sz="1600" b="0" dirty="0" smtClean="0"/>
              <a:t>e della dotazione quali-quantitativa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b="0" dirty="0" smtClean="0"/>
              <a:t>Verifica delle </a:t>
            </a:r>
            <a:r>
              <a:rPr lang="it-IT" sz="1600" b="0" dirty="0"/>
              <a:t>risorse umane disponibili in relazione ai compiti </a:t>
            </a:r>
            <a:r>
              <a:rPr lang="it-IT" sz="1600" b="0" dirty="0" smtClean="0"/>
              <a:t>affidati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b="0" dirty="0" smtClean="0"/>
              <a:t>Determinazione e valutazione del Sistema di Gestione e Controllo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dell’O.I.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Definizione e approvazione del manuale dell’O.I.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della relativa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modulistica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it-IT" sz="1600" b="0" dirty="0" err="1" smtClean="0">
                <a:ea typeface="Times New Roman" panose="02020603050405020304" pitchFamily="18" charset="0"/>
                <a:cs typeface="Arial" panose="020B0604020202020204" pitchFamily="34" charset="0"/>
              </a:rPr>
              <a:t>Check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 List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e piste di controllo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it-IT" sz="1600" b="0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Freeform 17"/>
          <p:cNvSpPr/>
          <p:nvPr/>
        </p:nvSpPr>
        <p:spPr>
          <a:xfrm>
            <a:off x="251521" y="4077144"/>
            <a:ext cx="2016224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Azioni per individuazione O.I.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2411760" y="5672027"/>
            <a:ext cx="59766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Delibera di Giunta n. 150 del 24 aprile 2019</a:t>
            </a:r>
          </a:p>
        </p:txBody>
      </p:sp>
      <p:sp>
        <p:nvSpPr>
          <p:cNvPr id="23" name="Freeform 17"/>
          <p:cNvSpPr/>
          <p:nvPr/>
        </p:nvSpPr>
        <p:spPr>
          <a:xfrm>
            <a:off x="251521" y="5517304"/>
            <a:ext cx="2016223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Atto di individuazione O.I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2333827" y="1512870"/>
            <a:ext cx="64863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Sovvenzione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Globale (SG),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come regolato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dall’art. 123, par. 7, Reg. (UE) n.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1303/2013, è un’opportunità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connessa allo svolgimento, da parte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di INDIRE,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delle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funzioni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di selezione,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gestione,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controllo e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attestazione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delle spese rendicontate a valere sull’Asse III “Istruzione e Formazione” e sull’Asse V “Assistenza Tecnica” del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PO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FSE Sicilia 2014-2020</a:t>
            </a:r>
          </a:p>
        </p:txBody>
      </p:sp>
      <p:sp>
        <p:nvSpPr>
          <p:cNvPr id="28" name="Freeform 17"/>
          <p:cNvSpPr/>
          <p:nvPr/>
        </p:nvSpPr>
        <p:spPr>
          <a:xfrm>
            <a:off x="251522" y="1988912"/>
            <a:ext cx="2016223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Descrizione strumento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07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805921" y="6423831"/>
            <a:ext cx="2232025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16939" y="224504"/>
            <a:ext cx="8533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66CC"/>
                </a:solidFill>
              </a:rPr>
              <a:t>STRUMENTO ATTUATIVO: CONVENZIONE </a:t>
            </a:r>
            <a:r>
              <a:rPr lang="it-IT" dirty="0" smtClean="0">
                <a:solidFill>
                  <a:srgbClr val="0066CC"/>
                </a:solidFill>
              </a:rPr>
              <a:t>INDIRE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16939" y="1265840"/>
            <a:ext cx="8821007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t-IT" sz="1600" b="0" dirty="0"/>
              <a:t>A</a:t>
            </a:r>
            <a:r>
              <a:rPr lang="it-IT" sz="1600" b="0" dirty="0" smtClean="0"/>
              <a:t> </a:t>
            </a:r>
            <a:r>
              <a:rPr lang="it-IT" sz="1600" b="0" dirty="0"/>
              <a:t>seguito </a:t>
            </a:r>
            <a:r>
              <a:rPr lang="it-IT" sz="1600" b="0" dirty="0" smtClean="0"/>
              <a:t>dell’individuazione di INDIRE quale O.I., è stata sottoscritta </a:t>
            </a:r>
            <a:r>
              <a:rPr lang="it-IT" sz="1600" b="0" dirty="0"/>
              <a:t>la </a:t>
            </a:r>
            <a:r>
              <a:rPr lang="it-IT" sz="1600" b="0" dirty="0" smtClean="0"/>
              <a:t>Convenzione che delegare </a:t>
            </a:r>
            <a:r>
              <a:rPr lang="it-IT" sz="1600" b="0" dirty="0"/>
              <a:t>ad </a:t>
            </a:r>
            <a:r>
              <a:rPr lang="it-IT" sz="1600" b="0" dirty="0" smtClean="0"/>
              <a:t>INDIRE le </a:t>
            </a:r>
            <a:r>
              <a:rPr lang="it-IT" sz="1600" b="0" dirty="0"/>
              <a:t>funzioni attinenti alle fasi di programmazione, selezione, gestione, trattamento delle domande di rimborso e controllo, nonché informazione e </a:t>
            </a:r>
            <a:r>
              <a:rPr lang="it-IT" sz="1600" b="0" dirty="0" smtClean="0"/>
              <a:t>pubblicità</a:t>
            </a:r>
            <a:endParaRPr lang="it-IT" sz="1600" b="0" dirty="0">
              <a:cs typeface="Arial" panose="020B0604020202020204" pitchFamily="34" charset="0"/>
            </a:endParaRPr>
          </a:p>
        </p:txBody>
      </p:sp>
      <p:sp>
        <p:nvSpPr>
          <p:cNvPr id="19" name="Freeform 17"/>
          <p:cNvSpPr/>
          <p:nvPr/>
        </p:nvSpPr>
        <p:spPr>
          <a:xfrm>
            <a:off x="395536" y="3720122"/>
            <a:ext cx="1692000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Durata Convenzione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2255754" y="2317724"/>
            <a:ext cx="67821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La Convenzione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disciplina i rapporti derivanti dalla delega conferita dall’Autorità di Gestione del POR FSE Sicilia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2014-2020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, ai sensi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dell’art.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123,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par.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7, del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Reg.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(UE) n. 1303/2013, all’INDIRE, nella qualità di Agenzia Nazionale Erasmus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+,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designata quale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O.I.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del POR FSE Sicilia 2014-2020, per l’imputazione al </a:t>
            </a:r>
            <a:r>
              <a:rPr lang="it-IT" sz="16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PO </a:t>
            </a:r>
            <a:r>
              <a:rPr lang="it-IT" sz="1600" b="0" dirty="0">
                <a:ea typeface="Times New Roman" panose="02020603050405020304" pitchFamily="18" charset="0"/>
                <a:cs typeface="Arial" panose="020B0604020202020204" pitchFamily="34" charset="0"/>
              </a:rPr>
              <a:t>delle attività relative all’intervento di potenziamento del “Programma Erasmus+” in Sicilia</a:t>
            </a:r>
            <a:endParaRPr lang="it-IT" sz="1600" b="0" dirty="0">
              <a:cs typeface="Arial" panose="020B060402020202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1907704" y="3932032"/>
            <a:ext cx="23162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0" dirty="0"/>
              <a:t>30 Giugno 2023</a:t>
            </a:r>
          </a:p>
        </p:txBody>
      </p:sp>
      <p:sp>
        <p:nvSpPr>
          <p:cNvPr id="15" name="Freeform 17"/>
          <p:cNvSpPr/>
          <p:nvPr/>
        </p:nvSpPr>
        <p:spPr>
          <a:xfrm>
            <a:off x="395536" y="5144422"/>
            <a:ext cx="1692000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Fonti di finanziamento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2255755" y="4365104"/>
            <a:ext cx="66367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eaLnBrk="1" hangingPunct="1">
              <a:buFont typeface="Wingdings" panose="05000000000000000000" pitchFamily="2" charset="2"/>
              <a:buChar char="§"/>
            </a:pPr>
            <a:r>
              <a:rPr lang="it-IT" sz="1600" dirty="0">
                <a:cs typeface="Arial" panose="020B0604020202020204" pitchFamily="34" charset="0"/>
              </a:rPr>
              <a:t>Asse III “Istruzione e Formazione”</a:t>
            </a:r>
            <a:r>
              <a:rPr lang="it-IT" sz="1600" dirty="0"/>
              <a:t> </a:t>
            </a:r>
            <a:r>
              <a:rPr lang="it-IT" sz="1600" b="0" dirty="0"/>
              <a:t>priorità 10i), obiettivo specifico 10.2) Miglioramento delle competenze chiave degli allievi, Azione 10.2.3 Azioni di internazionalizzazione dei sistemi educativi e mobilità</a:t>
            </a:r>
            <a:r>
              <a:rPr lang="it-IT" sz="1600" b="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endParaRPr lang="it-IT" sz="1600" b="0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285750" indent="-285750" algn="just" eaLnBrk="1" hangingPunct="1">
              <a:buFont typeface="Wingdings" panose="05000000000000000000" pitchFamily="2" charset="2"/>
              <a:buChar char="§"/>
            </a:pPr>
            <a:r>
              <a:rPr lang="it-IT" sz="1600" dirty="0">
                <a:cs typeface="Arial" panose="020B0604020202020204" pitchFamily="34" charset="0"/>
              </a:rPr>
              <a:t>Asse V “Assistenza Tecnica” </a:t>
            </a:r>
            <a:r>
              <a:rPr lang="it-IT" sz="1600" b="0" dirty="0"/>
              <a:t>obiettivo specifico 5.A) Rafforzare i processi di programmazione, attuazione, gestione, monitoraggio, controllo e sorveglianza degli interventi previsti dal programma operativo e obiettivo specifico 5.B) Migliorare il sistema di valutazione delle </a:t>
            </a:r>
            <a:r>
              <a:rPr lang="it-IT" sz="1600" b="0" dirty="0" smtClean="0"/>
              <a:t>operazioni</a:t>
            </a:r>
            <a:endParaRPr lang="it-IT" sz="1600" b="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2" name="Freeform 17"/>
          <p:cNvSpPr/>
          <p:nvPr/>
        </p:nvSpPr>
        <p:spPr>
          <a:xfrm>
            <a:off x="395536" y="2522843"/>
            <a:ext cx="1692000" cy="648000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Convenzione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INDIRE</a:t>
            </a:r>
          </a:p>
        </p:txBody>
      </p:sp>
    </p:spTree>
    <p:extLst>
      <p:ext uri="{BB962C8B-B14F-4D97-AF65-F5344CB8AC3E}">
        <p14:creationId xmlns:p14="http://schemas.microsoft.com/office/powerpoint/2010/main" val="364608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0" y="13912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66CC"/>
                </a:solidFill>
              </a:rPr>
              <a:t>CONVENZIONE INDIRE: FOCUS PER ASSE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69" y="6238791"/>
            <a:ext cx="2108148" cy="576000"/>
          </a:xfrm>
          <a:prstGeom prst="rect">
            <a:avLst/>
          </a:prstGeom>
        </p:spPr>
      </p:pic>
      <p:sp>
        <p:nvSpPr>
          <p:cNvPr id="17" name="Rectangle 1"/>
          <p:cNvSpPr>
            <a:spLocks noChangeArrowheads="1"/>
          </p:cNvSpPr>
          <p:nvPr/>
        </p:nvSpPr>
        <p:spPr bwMode="auto">
          <a:xfrm rot="10800000" flipV="1">
            <a:off x="4884437" y="2269912"/>
            <a:ext cx="4104456" cy="1589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eaLnBrk="1" hangingPunct="1"/>
            <a:endParaRPr lang="it-IT" sz="1600" dirty="0" smtClean="0">
              <a:cs typeface="Arial" panose="020B0604020202020204" pitchFamily="34" charset="0"/>
            </a:endParaRPr>
          </a:p>
          <a:p>
            <a:pPr lvl="0" algn="just" eaLnBrk="1" hangingPunct="1">
              <a:spcAft>
                <a:spcPts val="600"/>
              </a:spcAft>
            </a:pPr>
            <a:r>
              <a:rPr lang="it-IT" sz="1600" b="0" dirty="0" smtClean="0">
                <a:cs typeface="Arial" panose="020B0604020202020204" pitchFamily="34" charset="0"/>
              </a:rPr>
              <a:t>a) Rafforzare </a:t>
            </a:r>
            <a:r>
              <a:rPr lang="it-IT" sz="1600" b="0" dirty="0">
                <a:cs typeface="Arial" panose="020B0604020202020204" pitchFamily="34" charset="0"/>
              </a:rPr>
              <a:t>i processi di programmazione, attuazione, gestione, monitoraggio, controllo e sorveglianza degli interventi previsti dal programma operativo e obiettivo </a:t>
            </a:r>
            <a:r>
              <a:rPr lang="it-IT" sz="1600" b="0" dirty="0" smtClean="0">
                <a:cs typeface="Arial" panose="020B0604020202020204" pitchFamily="34" charset="0"/>
              </a:rPr>
              <a:t>specifico</a:t>
            </a:r>
            <a:endParaRPr lang="it-IT" sz="1600" b="0" dirty="0">
              <a:cs typeface="Arial" panose="020B0604020202020204" pitchFamily="34" charset="0"/>
            </a:endParaRPr>
          </a:p>
          <a:p>
            <a:pPr lvl="0" algn="just" eaLnBrk="1" hangingPunct="1">
              <a:spcAft>
                <a:spcPts val="600"/>
              </a:spcAft>
            </a:pPr>
            <a:r>
              <a:rPr lang="it-IT" sz="1600" b="0" dirty="0" smtClean="0">
                <a:cs typeface="Arial" panose="020B0604020202020204" pitchFamily="34" charset="0"/>
              </a:rPr>
              <a:t>b) Migliorare </a:t>
            </a:r>
            <a:r>
              <a:rPr lang="it-IT" sz="1600" b="0" dirty="0">
                <a:cs typeface="Arial" panose="020B0604020202020204" pitchFamily="34" charset="0"/>
              </a:rPr>
              <a:t>il sistema di valutazione delle operazioni previste dal </a:t>
            </a:r>
            <a:r>
              <a:rPr lang="it-IT" sz="1600" b="0" dirty="0" smtClean="0">
                <a:cs typeface="Arial" panose="020B0604020202020204" pitchFamily="34" charset="0"/>
              </a:rPr>
              <a:t>PO</a:t>
            </a:r>
            <a:endParaRPr lang="it-IT" sz="1600" b="0" dirty="0">
              <a:cs typeface="Arial" panose="020B0604020202020204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838635" y="4655721"/>
            <a:ext cx="4104455" cy="1207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 eaLnBrk="1" hangingPunct="1"/>
            <a:r>
              <a:rPr lang="it-IT" sz="1400" dirty="0" smtClean="0">
                <a:cs typeface="Arial" panose="020B0604020202020204" pitchFamily="34" charset="0"/>
              </a:rPr>
              <a:t>Dotazione Finanziaria a valere sull’Asse V suddivisa per </a:t>
            </a:r>
            <a:r>
              <a:rPr lang="it-IT" sz="1400" dirty="0">
                <a:cs typeface="Arial" panose="020B0604020202020204" pitchFamily="34" charset="0"/>
              </a:rPr>
              <a:t>o</a:t>
            </a:r>
            <a:r>
              <a:rPr lang="it-IT" sz="1400" dirty="0" smtClean="0">
                <a:cs typeface="Arial" panose="020B0604020202020204" pitchFamily="34" charset="0"/>
              </a:rPr>
              <a:t>biettivo specifico: </a:t>
            </a:r>
          </a:p>
          <a:p>
            <a:pPr marL="171450" lvl="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Linea </a:t>
            </a:r>
            <a:r>
              <a:rPr lang="it-IT" sz="1400" b="0" dirty="0">
                <a:cs typeface="Arial" panose="020B0604020202020204" pitchFamily="34" charset="0"/>
              </a:rPr>
              <a:t>a) €</a:t>
            </a:r>
            <a:r>
              <a:rPr lang="it-IT" sz="1400" b="0" dirty="0" smtClean="0">
                <a:cs typeface="Arial" panose="020B0604020202020204" pitchFamily="34" charset="0"/>
              </a:rPr>
              <a:t> 400.000,00</a:t>
            </a:r>
          </a:p>
          <a:p>
            <a:pPr marL="171450" lvl="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Linea b</a:t>
            </a:r>
            <a:r>
              <a:rPr lang="it-IT" sz="1400" b="0" dirty="0">
                <a:cs typeface="Arial" panose="020B0604020202020204" pitchFamily="34" charset="0"/>
              </a:rPr>
              <a:t>) € </a:t>
            </a:r>
            <a:r>
              <a:rPr lang="it-IT" sz="1400" b="0" dirty="0" smtClean="0">
                <a:cs typeface="Arial" panose="020B0604020202020204" pitchFamily="34" charset="0"/>
              </a:rPr>
              <a:t>200.000,00</a:t>
            </a: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269969" y="2156795"/>
            <a:ext cx="4147883" cy="2160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 eaLnBrk="1" hangingPunct="1">
              <a:spcAft>
                <a:spcPts val="600"/>
              </a:spcAft>
            </a:pPr>
            <a:r>
              <a:rPr lang="it-IT" sz="1600" dirty="0" smtClean="0"/>
              <a:t>Linea a) </a:t>
            </a:r>
            <a:r>
              <a:rPr lang="it-IT" sz="1600" b="0" dirty="0" smtClean="0"/>
              <a:t>Interventi </a:t>
            </a:r>
            <a:r>
              <a:rPr lang="it-IT" sz="1600" b="0" dirty="0"/>
              <a:t>per il sistema universitario </a:t>
            </a:r>
            <a:r>
              <a:rPr lang="it-IT" sz="1600" b="0" dirty="0" smtClean="0"/>
              <a:t>siciliano</a:t>
            </a:r>
          </a:p>
          <a:p>
            <a:pPr lvl="0" algn="just" eaLnBrk="1" hangingPunct="1">
              <a:spcAft>
                <a:spcPts val="600"/>
              </a:spcAft>
            </a:pPr>
            <a:r>
              <a:rPr lang="it-IT" sz="1600" dirty="0" smtClean="0"/>
              <a:t>Linea b) </a:t>
            </a:r>
            <a:r>
              <a:rPr lang="it-IT" sz="1600" b="0" dirty="0" smtClean="0"/>
              <a:t>Interventi </a:t>
            </a:r>
            <a:r>
              <a:rPr lang="it-IT" sz="1600" b="0" dirty="0"/>
              <a:t>per le scuole secondarie di secondo </a:t>
            </a:r>
            <a:r>
              <a:rPr lang="it-IT" sz="1600" b="0" dirty="0" smtClean="0"/>
              <a:t>grado</a:t>
            </a:r>
          </a:p>
          <a:p>
            <a:pPr lvl="0" algn="just" eaLnBrk="1" hangingPunct="1">
              <a:spcAft>
                <a:spcPts val="600"/>
              </a:spcAft>
            </a:pPr>
            <a:r>
              <a:rPr lang="it-IT" sz="1600" dirty="0" smtClean="0"/>
              <a:t>Linea c) </a:t>
            </a:r>
            <a:r>
              <a:rPr lang="it-IT" sz="1600" b="0" dirty="0" smtClean="0"/>
              <a:t>Interventi finalizzati a promuovere le linee a) e b), nonché a rafforzare la cooperazione del sistema scolastico e universitario siciliano con omologhe realtà educative di altri Paesi del Mediterraneo</a:t>
            </a:r>
            <a:endParaRPr kumimoji="0" lang="it-IT" sz="1600" b="0" i="0" u="none" strike="noStrike" cap="none" normalizeH="0" baseline="0" dirty="0" smtClean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287016" y="4737824"/>
            <a:ext cx="4130836" cy="134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just" eaLnBrk="1" hangingPunct="1"/>
            <a:r>
              <a:rPr lang="it-IT" sz="1400" dirty="0" smtClean="0">
                <a:cs typeface="Arial" panose="020B0604020202020204" pitchFamily="34" charset="0"/>
              </a:rPr>
              <a:t>Dotazione Finanziaria a valere sull’Asse III suddivisa per linea di intervento: </a:t>
            </a:r>
          </a:p>
          <a:p>
            <a:pPr marL="171450" lvl="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Linea </a:t>
            </a:r>
            <a:r>
              <a:rPr lang="it-IT" sz="1400" b="0" dirty="0">
                <a:cs typeface="Arial" panose="020B0604020202020204" pitchFamily="34" charset="0"/>
              </a:rPr>
              <a:t>a) €</a:t>
            </a:r>
            <a:r>
              <a:rPr lang="it-IT" sz="1400" b="0" dirty="0" smtClean="0">
                <a:cs typeface="Arial" panose="020B0604020202020204" pitchFamily="34" charset="0"/>
              </a:rPr>
              <a:t> 3.060.000,00</a:t>
            </a:r>
          </a:p>
          <a:p>
            <a:pPr marL="171450" lvl="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Linea b</a:t>
            </a:r>
            <a:r>
              <a:rPr lang="it-IT" sz="1400" b="0" dirty="0">
                <a:cs typeface="Arial" panose="020B0604020202020204" pitchFamily="34" charset="0"/>
              </a:rPr>
              <a:t>) € </a:t>
            </a:r>
            <a:r>
              <a:rPr lang="it-IT" sz="1400" b="0" dirty="0" smtClean="0">
                <a:cs typeface="Arial" panose="020B0604020202020204" pitchFamily="34" charset="0"/>
              </a:rPr>
              <a:t>2.040.000,00</a:t>
            </a:r>
          </a:p>
          <a:p>
            <a:pPr marL="171450" lvl="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Linea c) € 300.000,00</a:t>
            </a:r>
            <a:endParaRPr lang="it-IT" sz="1400" b="0" dirty="0">
              <a:cs typeface="Arial" panose="020B0604020202020204" pitchFamily="34" charset="0"/>
            </a:endParaRPr>
          </a:p>
        </p:txBody>
      </p:sp>
      <p:sp>
        <p:nvSpPr>
          <p:cNvPr id="16" name="Freeform 17"/>
          <p:cNvSpPr/>
          <p:nvPr/>
        </p:nvSpPr>
        <p:spPr>
          <a:xfrm>
            <a:off x="610009" y="1269424"/>
            <a:ext cx="3536710" cy="466832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Asse III “Istruzione e Formazione” </a:t>
            </a:r>
          </a:p>
        </p:txBody>
      </p:sp>
      <p:sp>
        <p:nvSpPr>
          <p:cNvPr id="20" name="Freeform 17"/>
          <p:cNvSpPr/>
          <p:nvPr/>
        </p:nvSpPr>
        <p:spPr>
          <a:xfrm>
            <a:off x="5029902" y="1251893"/>
            <a:ext cx="3718562" cy="486412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Aft>
                <a:spcPct val="35000"/>
              </a:spcAft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Asse V “Assistenza Tecnica” </a:t>
            </a:r>
          </a:p>
        </p:txBody>
      </p:sp>
      <p:sp>
        <p:nvSpPr>
          <p:cNvPr id="28" name="Freccia in giù 27"/>
          <p:cNvSpPr/>
          <p:nvPr/>
        </p:nvSpPr>
        <p:spPr>
          <a:xfrm>
            <a:off x="6648632" y="4473152"/>
            <a:ext cx="576064" cy="3240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lIns="129524" tIns="129524" rIns="129524" bIns="129524" spcCol="1270" rtlCol="0" anchor="t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</a:pPr>
            <a:endParaRPr lang="it-IT" sz="1200" kern="0">
              <a:solidFill>
                <a:prstClr val="black"/>
              </a:solidFill>
              <a:latin typeface="Arial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Freccia in giù 31"/>
          <p:cNvSpPr/>
          <p:nvPr/>
        </p:nvSpPr>
        <p:spPr>
          <a:xfrm>
            <a:off x="2064402" y="4473152"/>
            <a:ext cx="576064" cy="32400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lIns="129524" tIns="129524" rIns="129524" bIns="129524" spcCol="1270" rtlCol="0" anchor="t"/>
          <a:lstStyle/>
          <a:p>
            <a:pPr algn="ctr" defTabSz="1289050">
              <a:lnSpc>
                <a:spcPct val="90000"/>
              </a:lnSpc>
              <a:spcAft>
                <a:spcPct val="35000"/>
              </a:spcAft>
            </a:pPr>
            <a:endParaRPr lang="it-IT" sz="1200" kern="0">
              <a:solidFill>
                <a:prstClr val="black"/>
              </a:solidFill>
              <a:latin typeface="Arial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87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190780" y="152640"/>
            <a:ext cx="8725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66CC"/>
                </a:solidFill>
              </a:rPr>
              <a:t>CONVENZIONE INDIRE: PRINCIPALI INTERVENTI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4471" y="6165368"/>
            <a:ext cx="2108148" cy="576000"/>
          </a:xfrm>
          <a:prstGeom prst="rect">
            <a:avLst/>
          </a:prstGeom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87016" y="1098796"/>
            <a:ext cx="8533134" cy="40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lnSpc>
                <a:spcPct val="150000"/>
              </a:lnSpc>
            </a:pP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676838" y="1433237"/>
            <a:ext cx="2749256" cy="43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eaLnBrk="1" hangingPunct="1">
              <a:lnSpc>
                <a:spcPct val="150000"/>
              </a:lnSpc>
            </a:pPr>
            <a:endParaRPr kumimoji="0" lang="it-IT" sz="120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107089" y="1925924"/>
            <a:ext cx="8892988" cy="4202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just" eaLnBrk="1" hangingPunct="1"/>
            <a:r>
              <a:rPr lang="it-IT" sz="1400" dirty="0" smtClean="0">
                <a:cs typeface="Arial" panose="020B0604020202020204" pitchFamily="34" charset="0"/>
              </a:rPr>
              <a:t>Linea a): </a:t>
            </a:r>
          </a:p>
          <a:p>
            <a:pPr marL="171450" lvl="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Aumentare </a:t>
            </a:r>
            <a:r>
              <a:rPr lang="it-IT" sz="1400" b="0" dirty="0">
                <a:cs typeface="Arial" panose="020B0604020202020204" pitchFamily="34" charset="0"/>
              </a:rPr>
              <a:t>il valore delle borse di studio per permettere l’accesso anche agli studenti economicamente più </a:t>
            </a:r>
            <a:r>
              <a:rPr lang="it-IT" sz="1400" b="0" dirty="0" smtClean="0">
                <a:cs typeface="Arial" panose="020B0604020202020204" pitchFamily="34" charset="0"/>
              </a:rPr>
              <a:t>disagiati</a:t>
            </a:r>
          </a:p>
          <a:p>
            <a:pPr marL="171450" lvl="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Incrementare </a:t>
            </a:r>
            <a:r>
              <a:rPr lang="it-IT" sz="1400" b="0" dirty="0">
                <a:cs typeface="Arial" panose="020B0604020202020204" pitchFamily="34" charset="0"/>
              </a:rPr>
              <a:t>il numero delle borse di studio per migliorare il livello di internazionalizzazione e accrescere le competenze degli studenti </a:t>
            </a:r>
            <a:r>
              <a:rPr lang="it-IT" sz="1400" b="0" dirty="0" smtClean="0">
                <a:cs typeface="Arial" panose="020B0604020202020204" pitchFamily="34" charset="0"/>
              </a:rPr>
              <a:t>siciliani</a:t>
            </a:r>
          </a:p>
          <a:p>
            <a:pPr marL="171450" lvl="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Rafforzare </a:t>
            </a:r>
            <a:r>
              <a:rPr lang="it-IT" sz="1400" b="0" dirty="0">
                <a:cs typeface="Arial" panose="020B0604020202020204" pitchFamily="34" charset="0"/>
              </a:rPr>
              <a:t>le attività di sensibilizzazione volte a favorire la frequenza ai corsi universitari di studenti stranieri, con particolare riferimento a quelli dei Paesi dell’area del Mediterraneo e di quelli extra UE della suddetta </a:t>
            </a:r>
            <a:r>
              <a:rPr lang="it-IT" sz="1400" b="0" dirty="0" smtClean="0">
                <a:cs typeface="Arial" panose="020B0604020202020204" pitchFamily="34" charset="0"/>
              </a:rPr>
              <a:t>area</a:t>
            </a:r>
          </a:p>
          <a:p>
            <a:pPr marL="171450" lvl="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Migliorare </a:t>
            </a:r>
            <a:r>
              <a:rPr lang="it-IT" sz="1400" b="0" dirty="0">
                <a:cs typeface="Arial" panose="020B0604020202020204" pitchFamily="34" charset="0"/>
              </a:rPr>
              <a:t>la capacità di progettazione relativamente ai progetti di mobilità </a:t>
            </a:r>
            <a:endParaRPr lang="it-IT" sz="1400" b="0" dirty="0" smtClean="0">
              <a:cs typeface="Arial" panose="020B0604020202020204" pitchFamily="34" charset="0"/>
            </a:endParaRPr>
          </a:p>
          <a:p>
            <a:pPr algn="just" eaLnBrk="1" hangingPunct="1"/>
            <a:r>
              <a:rPr lang="it-IT" sz="1400" dirty="0">
                <a:cs typeface="Arial" panose="020B0604020202020204" pitchFamily="34" charset="0"/>
              </a:rPr>
              <a:t>Linea </a:t>
            </a:r>
            <a:r>
              <a:rPr lang="it-IT" sz="1400" dirty="0" smtClean="0">
                <a:cs typeface="Arial" panose="020B0604020202020204" pitchFamily="34" charset="0"/>
              </a:rPr>
              <a:t>b): </a:t>
            </a:r>
          </a:p>
          <a:p>
            <a:pPr marL="17145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Aumentare </a:t>
            </a:r>
            <a:r>
              <a:rPr lang="it-IT" sz="1400" b="0" dirty="0">
                <a:cs typeface="Arial" panose="020B0604020202020204" pitchFamily="34" charset="0"/>
              </a:rPr>
              <a:t>la dotazione finanziaria per consentire il finanziamento di un maggiore numero di </a:t>
            </a:r>
            <a:r>
              <a:rPr lang="it-IT" sz="1400" b="0" dirty="0" smtClean="0">
                <a:cs typeface="Arial" panose="020B0604020202020204" pitchFamily="34" charset="0"/>
              </a:rPr>
              <a:t>progetti</a:t>
            </a:r>
          </a:p>
          <a:p>
            <a:pPr marL="17145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Incrementare </a:t>
            </a:r>
            <a:r>
              <a:rPr lang="it-IT" sz="1400" b="0" dirty="0">
                <a:cs typeface="Arial" panose="020B0604020202020204" pitchFamily="34" charset="0"/>
              </a:rPr>
              <a:t>le opportunità di mobilità degli alunni </a:t>
            </a:r>
            <a:endParaRPr lang="it-IT" sz="1400" b="0" dirty="0" smtClean="0">
              <a:cs typeface="Arial" panose="020B0604020202020204" pitchFamily="34" charset="0"/>
            </a:endParaRPr>
          </a:p>
          <a:p>
            <a:pPr marL="17145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Valorizzazione </a:t>
            </a:r>
            <a:r>
              <a:rPr lang="it-IT" sz="1400" b="0" dirty="0">
                <a:cs typeface="Arial" panose="020B0604020202020204" pitchFamily="34" charset="0"/>
              </a:rPr>
              <a:t>dell’esperienza in materia di internazionalizzazione della scuola siciliana </a:t>
            </a:r>
            <a:endParaRPr lang="it-IT" sz="1400" b="0" dirty="0" smtClean="0">
              <a:cs typeface="Arial" panose="020B0604020202020204" pitchFamily="34" charset="0"/>
            </a:endParaRPr>
          </a:p>
          <a:p>
            <a:pPr marL="17145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Rafforzare </a:t>
            </a:r>
            <a:r>
              <a:rPr lang="it-IT" sz="1400" b="0" dirty="0">
                <a:cs typeface="Arial" panose="020B0604020202020204" pitchFamily="34" charset="0"/>
              </a:rPr>
              <a:t>le capacità di progettazione delle scuole </a:t>
            </a:r>
            <a:endParaRPr lang="it-IT" sz="1400" b="0" dirty="0" smtClean="0">
              <a:cs typeface="Arial" panose="020B0604020202020204" pitchFamily="34" charset="0"/>
            </a:endParaRPr>
          </a:p>
          <a:p>
            <a:pPr marL="17145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Migliorare </a:t>
            </a:r>
            <a:r>
              <a:rPr lang="it-IT" sz="1400" b="0" dirty="0">
                <a:cs typeface="Arial" panose="020B0604020202020204" pitchFamily="34" charset="0"/>
              </a:rPr>
              <a:t>l’utilizzo del portale europeo e </a:t>
            </a:r>
            <a:r>
              <a:rPr lang="it-IT" sz="1400" b="0" dirty="0" err="1">
                <a:cs typeface="Arial" panose="020B0604020202020204" pitchFamily="34" charset="0"/>
              </a:rPr>
              <a:t>Twinning</a:t>
            </a:r>
            <a:r>
              <a:rPr lang="it-IT" sz="1400" b="0" dirty="0">
                <a:cs typeface="Arial" panose="020B0604020202020204" pitchFamily="34" charset="0"/>
              </a:rPr>
              <a:t> </a:t>
            </a:r>
            <a:endParaRPr lang="it-IT" sz="1400" b="0" dirty="0" smtClean="0">
              <a:cs typeface="Arial" panose="020B0604020202020204" pitchFamily="34" charset="0"/>
            </a:endParaRPr>
          </a:p>
          <a:p>
            <a:pPr algn="just" eaLnBrk="1" hangingPunct="1"/>
            <a:r>
              <a:rPr lang="it-IT" sz="1400" dirty="0">
                <a:cs typeface="Arial" panose="020B0604020202020204" pitchFamily="34" charset="0"/>
              </a:rPr>
              <a:t>Linea </a:t>
            </a:r>
            <a:r>
              <a:rPr lang="it-IT" sz="1400" dirty="0" smtClean="0">
                <a:cs typeface="Arial" panose="020B0604020202020204" pitchFamily="34" charset="0"/>
              </a:rPr>
              <a:t>c): </a:t>
            </a:r>
          </a:p>
          <a:p>
            <a:pPr marL="17145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>
                <a:cs typeface="Arial" panose="020B0604020202020204" pitchFamily="34" charset="0"/>
              </a:rPr>
              <a:t>Promozione degli interventi previsti dalla Sovvenzione </a:t>
            </a:r>
            <a:r>
              <a:rPr lang="it-IT" sz="1400" b="0" dirty="0" smtClean="0">
                <a:cs typeface="Arial" panose="020B0604020202020204" pitchFamily="34" charset="0"/>
              </a:rPr>
              <a:t>Globale</a:t>
            </a:r>
          </a:p>
          <a:p>
            <a:pPr marL="17145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Sensibilizzazione </a:t>
            </a:r>
            <a:r>
              <a:rPr lang="it-IT" sz="1400" b="0" dirty="0">
                <a:cs typeface="Arial" panose="020B0604020202020204" pitchFamily="34" charset="0"/>
              </a:rPr>
              <a:t>ed animazione rivolte al sistema scolastico e universitario delle Regione Siciliana </a:t>
            </a:r>
          </a:p>
          <a:p>
            <a:pPr marL="171450" indent="-171450" algn="just" eaLnBrk="1" hangingPunct="1">
              <a:buFont typeface="Arial" panose="020B0604020202020204" pitchFamily="34" charset="0"/>
              <a:buChar char="•"/>
            </a:pPr>
            <a:r>
              <a:rPr lang="it-IT" sz="1400" b="0" dirty="0" smtClean="0">
                <a:cs typeface="Arial" panose="020B0604020202020204" pitchFamily="34" charset="0"/>
              </a:rPr>
              <a:t>Organizzazione </a:t>
            </a:r>
            <a:r>
              <a:rPr lang="it-IT" sz="1400" b="0" dirty="0">
                <a:cs typeface="Arial" panose="020B0604020202020204" pitchFamily="34" charset="0"/>
              </a:rPr>
              <a:t>e implementazione di eventi e visite studio </a:t>
            </a:r>
            <a:endParaRPr lang="it-IT" sz="1400" dirty="0">
              <a:cs typeface="Arial" panose="020B0604020202020204" pitchFamily="34" charset="0"/>
            </a:endParaRPr>
          </a:p>
        </p:txBody>
      </p:sp>
      <p:sp>
        <p:nvSpPr>
          <p:cNvPr id="9" name="Freeform 17"/>
          <p:cNvSpPr/>
          <p:nvPr/>
        </p:nvSpPr>
        <p:spPr>
          <a:xfrm>
            <a:off x="1115615" y="1368189"/>
            <a:ext cx="6912769" cy="496095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Asse III “Istruzione e Formazione”: </a:t>
            </a: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Interventi da attuare per linea di intervento 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13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190780" y="190960"/>
            <a:ext cx="8725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66CC"/>
                </a:solidFill>
              </a:rPr>
              <a:t>CONVENZIONE INDIRE: ASPETTI OPERATIVI 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2318" y="6237468"/>
            <a:ext cx="2108148" cy="576000"/>
          </a:xfrm>
          <a:prstGeom prst="rect">
            <a:avLst/>
          </a:prstGeom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87016" y="1098796"/>
            <a:ext cx="8533134" cy="40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lnSpc>
                <a:spcPct val="150000"/>
              </a:lnSpc>
            </a:pPr>
            <a:endParaRPr lang="it-IT" sz="16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676838" y="1433237"/>
            <a:ext cx="2749256" cy="43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eaLnBrk="1" hangingPunct="1">
              <a:lnSpc>
                <a:spcPct val="150000"/>
              </a:lnSpc>
            </a:pPr>
            <a:endParaRPr kumimoji="0" lang="it-IT" sz="120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" name="Freeform 17"/>
          <p:cNvSpPr/>
          <p:nvPr/>
        </p:nvSpPr>
        <p:spPr>
          <a:xfrm>
            <a:off x="29443" y="1295077"/>
            <a:ext cx="1706801" cy="615004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ATTIVITA’ INDIRE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031287" y="1247485"/>
            <a:ext cx="70343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INDIRE, per effetto della Convenzione, assume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la delega delle seguenti funzioni, corrispondenti ad altrettante attività: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Selezione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delle operazioni ai sensi dell’art. 125, par. 3, del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Reg.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(UE) n.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1303/2013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erifiche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ai sensi dell’art. 125, </a:t>
            </a:r>
            <a:r>
              <a:rPr lang="it-IT" sz="1400" b="0" dirty="0" err="1">
                <a:ea typeface="Times New Roman" panose="02020603050405020304" pitchFamily="18" charset="0"/>
                <a:cs typeface="Arial" panose="020B0604020202020204" pitchFamily="34" charset="0"/>
              </a:rPr>
              <a:t>parr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. 5 e 6, del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Reg.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(UE) n.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1303/2013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onitoraggio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procedurale, fisico e finanziario delle operazioni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finanziate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ttestazione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all’Autorità di Gestione delle spese sostenute e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rendicontate</a:t>
            </a:r>
            <a:endParaRPr lang="it-IT" sz="1400" b="0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Freccia a destra 10"/>
          <p:cNvSpPr/>
          <p:nvPr/>
        </p:nvSpPr>
        <p:spPr>
          <a:xfrm>
            <a:off x="1736244" y="1325432"/>
            <a:ext cx="295043" cy="54353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lIns="129524" tIns="129524" rIns="129524" bIns="129524" spcCol="1270" rtlCol="0" anchor="t"/>
          <a:lstStyle/>
          <a:p>
            <a:pPr algn="ctr" defTabSz="12890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it-IT" sz="1200" b="1" kern="0" dirty="0" smtClean="0">
              <a:solidFill>
                <a:prstClr val="black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2031287" y="2921624"/>
            <a:ext cx="70343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La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dotazione finanziaria per l’attuazione delle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operazioni sarà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trasferita dall’Autorità di Gestione a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INDIRE,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sulla base di quanto di seguito indicato: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I Anticipazione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, pari al 30%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dell’ammontare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complessivo, entro 30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giorni dalla approvazione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del Piano di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lavoro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II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anticipazione fino al 60%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dell’importo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totale del progetto a dimostrazione di aver speso e debitamente quietanzato almeno l’80% della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I Anticipazione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III Anticipazione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fino al 90%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del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totale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dimostrazione di aver speso e debitamente quietanzato almeno il 100% della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I Anticipazione 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e l’80% della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II Anticipazione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aldo</a:t>
            </a:r>
            <a:r>
              <a:rPr lang="it-IT" sz="1400" b="0" dirty="0">
                <a:ea typeface="Times New Roman" panose="02020603050405020304" pitchFamily="18" charset="0"/>
                <a:cs typeface="Arial" panose="020B0604020202020204" pitchFamily="34" charset="0"/>
              </a:rPr>
              <a:t>, ad avvenuta rendicontazione di tutte le spese effettivamente sostenute a valere sul progetto </a:t>
            </a:r>
            <a:r>
              <a:rPr lang="it-IT" sz="1400" b="0" dirty="0" smtClean="0">
                <a:ea typeface="Times New Roman" panose="02020603050405020304" pitchFamily="18" charset="0"/>
                <a:cs typeface="Arial" panose="020B0604020202020204" pitchFamily="34" charset="0"/>
              </a:rPr>
              <a:t>finanziato</a:t>
            </a:r>
          </a:p>
        </p:txBody>
      </p:sp>
      <p:sp>
        <p:nvSpPr>
          <p:cNvPr id="15" name="Freeform 17"/>
          <p:cNvSpPr/>
          <p:nvPr/>
        </p:nvSpPr>
        <p:spPr>
          <a:xfrm>
            <a:off x="23811" y="3087591"/>
            <a:ext cx="1712433" cy="1079516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MODALITA’ DI TRASFERIMENTO DELLE RISORSE A INDIRE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reccia a destra 10"/>
          <p:cNvSpPr/>
          <p:nvPr/>
        </p:nvSpPr>
        <p:spPr>
          <a:xfrm>
            <a:off x="1736244" y="3365357"/>
            <a:ext cx="295043" cy="54353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lIns="129524" tIns="129524" rIns="129524" bIns="129524" spcCol="1270" rtlCol="0" anchor="t"/>
          <a:lstStyle/>
          <a:p>
            <a:pPr algn="ctr" defTabSz="12890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it-IT" sz="1200" b="1" kern="0" dirty="0" smtClean="0">
              <a:solidFill>
                <a:prstClr val="black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Freeform 17"/>
          <p:cNvSpPr/>
          <p:nvPr/>
        </p:nvSpPr>
        <p:spPr>
          <a:xfrm>
            <a:off x="23811" y="5163479"/>
            <a:ext cx="1712433" cy="917807"/>
          </a:xfrm>
          <a:custGeom>
            <a:avLst/>
            <a:gdLst>
              <a:gd name="connsiteX0" fmla="*/ 0 w 1523833"/>
              <a:gd name="connsiteY0" fmla="*/ 105414 h 632469"/>
              <a:gd name="connsiteX1" fmla="*/ 105414 w 1523833"/>
              <a:gd name="connsiteY1" fmla="*/ 0 h 632469"/>
              <a:gd name="connsiteX2" fmla="*/ 1418419 w 1523833"/>
              <a:gd name="connsiteY2" fmla="*/ 0 h 632469"/>
              <a:gd name="connsiteX3" fmla="*/ 1523833 w 1523833"/>
              <a:gd name="connsiteY3" fmla="*/ 105414 h 632469"/>
              <a:gd name="connsiteX4" fmla="*/ 1523833 w 1523833"/>
              <a:gd name="connsiteY4" fmla="*/ 527055 h 632469"/>
              <a:gd name="connsiteX5" fmla="*/ 1418419 w 1523833"/>
              <a:gd name="connsiteY5" fmla="*/ 632469 h 632469"/>
              <a:gd name="connsiteX6" fmla="*/ 105414 w 1523833"/>
              <a:gd name="connsiteY6" fmla="*/ 632469 h 632469"/>
              <a:gd name="connsiteX7" fmla="*/ 0 w 1523833"/>
              <a:gd name="connsiteY7" fmla="*/ 527055 h 632469"/>
              <a:gd name="connsiteX8" fmla="*/ 0 w 1523833"/>
              <a:gd name="connsiteY8" fmla="*/ 105414 h 63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833" h="632469">
                <a:moveTo>
                  <a:pt x="0" y="105414"/>
                </a:moveTo>
                <a:cubicBezTo>
                  <a:pt x="0" y="47195"/>
                  <a:pt x="47195" y="0"/>
                  <a:pt x="105414" y="0"/>
                </a:cubicBezTo>
                <a:lnTo>
                  <a:pt x="1418419" y="0"/>
                </a:lnTo>
                <a:cubicBezTo>
                  <a:pt x="1476638" y="0"/>
                  <a:pt x="1523833" y="47195"/>
                  <a:pt x="1523833" y="105414"/>
                </a:cubicBezTo>
                <a:lnTo>
                  <a:pt x="1523833" y="527055"/>
                </a:lnTo>
                <a:cubicBezTo>
                  <a:pt x="1523833" y="585274"/>
                  <a:pt x="1476638" y="632469"/>
                  <a:pt x="1418419" y="632469"/>
                </a:cubicBezTo>
                <a:lnTo>
                  <a:pt x="105414" y="632469"/>
                </a:lnTo>
                <a:cubicBezTo>
                  <a:pt x="47195" y="632469"/>
                  <a:pt x="0" y="585274"/>
                  <a:pt x="0" y="527055"/>
                </a:cubicBezTo>
                <a:lnTo>
                  <a:pt x="0" y="105414"/>
                </a:ln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595" tIns="53735" rIns="76595" bIns="53735" numCol="1" spcCol="1270" anchor="ctr" anchorCtr="0">
            <a:no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33400">
              <a:lnSpc>
                <a:spcPct val="90000"/>
              </a:lnSpc>
              <a:spcAft>
                <a:spcPct val="35000"/>
              </a:spcAft>
            </a:pPr>
            <a:r>
              <a:rPr lang="it-IT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DECRETO DI ADOZIONE DELLA CONVENZIONE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ccia a destra 10"/>
          <p:cNvSpPr/>
          <p:nvPr/>
        </p:nvSpPr>
        <p:spPr>
          <a:xfrm>
            <a:off x="1726554" y="5344617"/>
            <a:ext cx="295043" cy="54353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txBody>
          <a:bodyPr lIns="129524" tIns="129524" rIns="129524" bIns="129524" spcCol="1270" rtlCol="0" anchor="t"/>
          <a:lstStyle/>
          <a:p>
            <a:pPr algn="ctr" defTabSz="12890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it-IT" sz="1200" b="1" kern="0" dirty="0" smtClean="0">
              <a:solidFill>
                <a:prstClr val="black"/>
              </a:solidFill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2021597" y="5468493"/>
            <a:ext cx="47729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1400" b="0" dirty="0"/>
              <a:t>D.D.G. </a:t>
            </a:r>
            <a:r>
              <a:rPr lang="it-IT" sz="1400" b="0" dirty="0" smtClean="0"/>
              <a:t>n. </a:t>
            </a:r>
            <a:r>
              <a:rPr lang="it-IT" sz="1400" b="0" dirty="0"/>
              <a:t>2521 del </a:t>
            </a:r>
            <a:r>
              <a:rPr lang="it-IT" sz="1400" b="0" dirty="0" smtClean="0"/>
              <a:t>06 giugno 2019 </a:t>
            </a:r>
            <a:endParaRPr lang="it-IT" sz="1400" b="0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82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980728"/>
            <a:ext cx="8712968" cy="1203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Comitato di Sorveglianza del  </a:t>
            </a:r>
            <a:r>
              <a:rPr lang="it-IT" dirty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Programma Operativo </a:t>
            </a:r>
            <a:endParaRPr lang="it-IT" dirty="0" smtClean="0">
              <a:solidFill>
                <a:srgbClr val="0070C0"/>
              </a:solidFill>
              <a:latin typeface="+mj-lt"/>
              <a:ea typeface="ＭＳ Ｐゴシック" panose="020B0600070205080204" pitchFamily="34" charset="-128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FSE </a:t>
            </a:r>
            <a:r>
              <a:rPr lang="it-IT" sz="2800" smtClean="0">
                <a:solidFill>
                  <a:srgbClr val="0070C0"/>
                </a:solidFill>
                <a:latin typeface="+mj-lt"/>
                <a:ea typeface="ＭＳ Ｐゴシック" panose="020B0600070205080204" pitchFamily="34" charset="-128"/>
              </a:rPr>
              <a:t>Sicilia 2014 – 2020</a:t>
            </a:r>
            <a:endParaRPr lang="it-IT" sz="2800" dirty="0">
              <a:latin typeface="+mj-lt"/>
              <a:ea typeface="ＭＳ Ｐゴシック" panose="020B0600070205080204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/>
              <a:t>Grazie per l’attenzione </a:t>
            </a:r>
          </a:p>
        </p:txBody>
      </p:sp>
      <p:pic>
        <p:nvPicPr>
          <p:cNvPr id="9" name="Immagine 8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15" y="6088559"/>
            <a:ext cx="3024336" cy="758257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424475" y="4230402"/>
            <a:ext cx="84497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Dott.ssa Rosa Maria Milazzo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Servizio II Programmazione per gli interventi in materia di istruzione scolastica, universitaria e post-universitaria </a:t>
            </a: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dell'istruzione e della formazione professionale 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688632" y="6175299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4217</TotalTime>
  <Words>1127</Words>
  <Application>Microsoft Office PowerPoint</Application>
  <PresentationFormat>Presentazione su schermo (4:3)</PresentationFormat>
  <Paragraphs>97</Paragraphs>
  <Slides>8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7" baseType="lpstr">
      <vt:lpstr>ＭＳ Ｐゴシック</vt:lpstr>
      <vt:lpstr>SimSun</vt:lpstr>
      <vt:lpstr>Arial</vt:lpstr>
      <vt:lpstr>Arial Black</vt:lpstr>
      <vt:lpstr>Calibri</vt:lpstr>
      <vt:lpstr>Tahoma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579</cp:revision>
  <dcterms:created xsi:type="dcterms:W3CDTF">2007-03-15T14:10:26Z</dcterms:created>
  <dcterms:modified xsi:type="dcterms:W3CDTF">2019-06-24T14:13:57Z</dcterms:modified>
</cp:coreProperties>
</file>